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7" r:id="rId4"/>
    <p:sldId id="284" r:id="rId5"/>
    <p:sldId id="286" r:id="rId6"/>
    <p:sldId id="291" r:id="rId7"/>
    <p:sldId id="290" r:id="rId8"/>
    <p:sldId id="285" r:id="rId9"/>
    <p:sldId id="288" r:id="rId10"/>
  </p:sldIdLst>
  <p:sldSz cx="15443200" cy="98679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9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08">
          <p15:clr>
            <a:srgbClr val="A4A3A4"/>
          </p15:clr>
        </p15:guide>
        <p15:guide id="2" pos="4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85A"/>
    <a:srgbClr val="EEE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2"/>
    <p:restoredTop sz="94783"/>
  </p:normalViewPr>
  <p:slideViewPr>
    <p:cSldViewPr>
      <p:cViewPr varScale="1">
        <p:scale>
          <a:sx n="49" d="100"/>
          <a:sy n="49" d="100"/>
        </p:scale>
        <p:origin x="774" y="66"/>
      </p:cViewPr>
      <p:guideLst>
        <p:guide orient="horz" pos="3108"/>
        <p:guide pos="48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venir Next W1G Thin" pitchFamily="34" charset="0"/>
              </a:rPr>
              <a:t>Number of countries</a:t>
            </a:r>
          </a:p>
          <a:p>
            <a:pPr algn="l">
              <a:defRPr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Avenir Next W1G Thin" pitchFamily="34" charset="0"/>
              </a:rPr>
              <a:t>Beluga is exported to:</a:t>
            </a:r>
            <a:endParaRPr lang="ru-RU" b="0" dirty="0">
              <a:solidFill>
                <a:schemeClr val="bg1">
                  <a:lumMod val="95000"/>
                </a:schemeClr>
              </a:solidFill>
              <a:latin typeface="Avenir Next W1G Thin" pitchFamily="34" charset="0"/>
            </a:endParaRPr>
          </a:p>
        </c:rich>
      </c:tx>
      <c:layout>
        <c:manualLayout>
          <c:xMode val="edge"/>
          <c:yMode val="edge"/>
          <c:x val="2.4213851942676109E-2"/>
          <c:y val="1.5872904776569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4-45D5-B4E2-959A22707C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4-45D5-B4E2-959A22707C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4-45D5-B4E2-959A22707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37056"/>
        <c:axId val="79737616"/>
        <c:axId val="0"/>
      </c:bar3DChart>
      <c:catAx>
        <c:axId val="797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B4985A"/>
                </a:solidFill>
                <a:latin typeface="Avenir Next W1G Thin" pitchFamily="34" charset="0"/>
              </a:defRPr>
            </a:pPr>
            <a:endParaRPr lang="ru-RU"/>
          </a:p>
        </c:txPr>
        <c:crossAx val="79737616"/>
        <c:crosses val="autoZero"/>
        <c:auto val="1"/>
        <c:lblAlgn val="ctr"/>
        <c:lblOffset val="100"/>
        <c:noMultiLvlLbl val="0"/>
      </c:catAx>
      <c:valAx>
        <c:axId val="7973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  <a:latin typeface="Avenir Next W1G Thin" pitchFamily="34" charset="0"/>
              </a:defRPr>
            </a:pPr>
            <a:endParaRPr lang="ru-RU"/>
          </a:p>
        </c:txPr>
        <c:crossAx val="7973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Number of countries</a:t>
            </a:r>
          </a:p>
          <a:p>
            <a:pPr algn="l">
              <a:defRPr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Beluga is exported to:</a:t>
            </a:r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  <a:latin typeface="Avenir Next W1G Thin" pitchFamily="34" charset="0"/>
            </a:endParaRPr>
          </a:p>
        </c:rich>
      </c:tx>
      <c:layout>
        <c:manualLayout>
          <c:xMode val="edge"/>
          <c:yMode val="edge"/>
          <c:x val="2.4213851942676109E-2"/>
          <c:y val="1.5872904776569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6-44DA-A02B-34BECA51D4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6-44DA-A02B-34BECA51D4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6-44DA-A02B-34BECA51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904784"/>
        <c:axId val="120905344"/>
        <c:axId val="0"/>
      </c:bar3DChart>
      <c:catAx>
        <c:axId val="12090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B4985A"/>
                </a:solidFill>
                <a:latin typeface="Avenir Next W1G Thin" pitchFamily="34" charset="0"/>
              </a:defRPr>
            </a:pPr>
            <a:endParaRPr lang="ru-RU"/>
          </a:p>
        </c:txPr>
        <c:crossAx val="120905344"/>
        <c:crosses val="autoZero"/>
        <c:auto val="1"/>
        <c:lblAlgn val="ctr"/>
        <c:lblOffset val="100"/>
        <c:noMultiLvlLbl val="0"/>
      </c:catAx>
      <c:valAx>
        <c:axId val="12090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defRPr>
            </a:pPr>
            <a:endParaRPr lang="ru-RU"/>
          </a:p>
        </c:txPr>
        <c:crossAx val="12090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b="0" dirty="0">
                <a:latin typeface="Avenir Next W1G Ultra Light" pitchFamily="34" charset="0"/>
              </a:rPr>
              <a:t>Title</a:t>
            </a:r>
            <a:endParaRPr lang="ru-RU" sz="3600" b="0" dirty="0">
              <a:latin typeface="Avenir Next W1G Ultra Light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5710934011792797E-2"/>
          <c:y val="0"/>
          <c:w val="0.95995149338748709"/>
          <c:h val="1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985A"/>
              </a:solidFill>
            </c:spPr>
            <c:extLst>
              <c:ext xmlns:c16="http://schemas.microsoft.com/office/drawing/2014/chart" uri="{C3380CC4-5D6E-409C-BE32-E72D297353CC}">
                <c16:uniqueId val="{00000001-8FC2-4B30-BCB1-1CE29843840F}"/>
              </c:ext>
            </c:extLst>
          </c:dPt>
          <c:cat>
            <c:strRef>
              <c:f>Лист1!$A$2:$A$5</c:f>
              <c:strCache>
                <c:ptCount val="4"/>
                <c:pt idx="0">
                  <c:v>Point 1</c:v>
                </c:pt>
                <c:pt idx="1">
                  <c:v>Point 2</c:v>
                </c:pt>
                <c:pt idx="2">
                  <c:v>Point 3</c:v>
                </c:pt>
                <c:pt idx="3">
                  <c:v>Point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C2-4B30-BCB1-1CE298438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2.5795224659974535E-2"/>
          <c:y val="0.80824005440841695"/>
          <c:w val="0.96357201219809419"/>
          <c:h val="0.19175994559158371"/>
        </c:manualLayout>
      </c:layout>
      <c:overlay val="0"/>
      <c:txPr>
        <a:bodyPr/>
        <a:lstStyle/>
        <a:p>
          <a:pPr>
            <a:defRPr sz="1600">
              <a:latin typeface="Avenir Next W1G Ultra Light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03772-B860-4666-98D4-F7505B407DA6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E1DE-5288-44F5-94E8-0139FB729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8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7704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685800"/>
            <a:ext cx="5365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 AMONTILLADO</a:t>
            </a:r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6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685800"/>
            <a:ext cx="5365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 AMONTILLADO</a:t>
            </a:r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6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ick\YandexDisk\beluga_corp_presentation_2016\sborka_ppt\logotype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194058" y="7505718"/>
            <a:ext cx="1099046" cy="571503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6296" y="8067698"/>
            <a:ext cx="15443200" cy="5095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Light"/>
              </a:rPr>
              <a:t>CREATED, NOT MADE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220874" y="3790942"/>
            <a:ext cx="357190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364674" y="5755206"/>
            <a:ext cx="3571900" cy="180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4143404" y="3290876"/>
            <a:ext cx="7221534" cy="30709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WHAT IS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THE BRAND ABOUT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olick\YandexDisk\beluga_corp_presentation_2016\sborka_ppt\pattern_6.png"/>
          <p:cNvPicPr>
            <a:picLocks noChangeAspect="1" noChangeArrowheads="1"/>
          </p:cNvPicPr>
          <p:nvPr userDrawn="1"/>
        </p:nvPicPr>
        <p:blipFill>
          <a:blip r:embed="rId2" cstate="print"/>
          <a:srcRect l="42589"/>
          <a:stretch>
            <a:fillRect/>
          </a:stretch>
        </p:blipFill>
        <p:spPr bwMode="auto">
          <a:xfrm>
            <a:off x="6578592" y="0"/>
            <a:ext cx="8868127" cy="987014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 rot="2700000">
            <a:off x="6696000" y="2772000"/>
            <a:ext cx="4320000" cy="4320000"/>
          </a:xfrm>
          <a:prstGeom prst="rect">
            <a:avLst/>
          </a:prstGeom>
          <a:solidFill>
            <a:srgbClr val="B4985A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30709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BELUGA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GLOBAL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STANDING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30112" y="4148132"/>
            <a:ext cx="3862596" cy="27860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eiusmod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tempor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incididunt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labore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dolore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magna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aliqua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enim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ad minim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veniam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quis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nostrud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exercitation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ullamco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laboris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nisi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aliquip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ex ea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consequat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pic>
        <p:nvPicPr>
          <p:cNvPr id="10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9288000"/>
            <a:ext cx="15446719" cy="31757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1430112" y="7148528"/>
            <a:ext cx="7429552" cy="142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Taster’s comments: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Appearance: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Crystal clear, with a shine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Flavor: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Elegant notes complemented by distinct scents of flowers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Taste: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Intense, rich palette, well balanced yet complex and deep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Aftertaste: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Lasting and pleasant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volick\YandexDisk\beluga_corp_presentation_2016\sborka_ppt\pattern_6.png"/>
          <p:cNvPicPr>
            <a:picLocks noChangeAspect="1" noChangeArrowheads="1"/>
          </p:cNvPicPr>
          <p:nvPr userDrawn="1"/>
        </p:nvPicPr>
        <p:blipFill>
          <a:blip r:embed="rId2" cstate="print"/>
          <a:srcRect l="42589"/>
          <a:stretch>
            <a:fillRect/>
          </a:stretch>
        </p:blipFill>
        <p:spPr bwMode="auto">
          <a:xfrm>
            <a:off x="6578592" y="0"/>
            <a:ext cx="8868127" cy="987014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>
            <a:spLocks/>
          </p:cNvSpPr>
          <p:nvPr userDrawn="1"/>
        </p:nvSpPr>
        <p:spPr>
          <a:xfrm rot="2700000">
            <a:off x="10321451" y="1022924"/>
            <a:ext cx="3240000" cy="3240000"/>
          </a:xfrm>
          <a:prstGeom prst="rect">
            <a:avLst/>
          </a:prstGeom>
          <a:solidFill>
            <a:srgbClr val="B4985A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30709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BELUGA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GLOBAL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STANDING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1430112" y="4076694"/>
            <a:ext cx="8506066" cy="27860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algn="l" hangingPunct="1">
              <a:lnSpc>
                <a:spcPct val="150000"/>
              </a:lnSpc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eiusmod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tempor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incididunt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labore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dolore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magna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aliqua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enim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ad minim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veniam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quis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nostrud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exercitation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ullamco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laboris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nisi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aliquip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ex ea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consequat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eiusmod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tempor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incididunt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labore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dolore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magna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aliqua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enim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ad minim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veniam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quis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nostrud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exercitation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ullamco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laboris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nisi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aliquip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ex ea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consequat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. 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do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eiusmod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tempor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incididunt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labore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dolore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 magna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aliqua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W1G Thin" pitchFamily="34" charset="0"/>
              </a:rPr>
              <a:t>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venir Next W1G Thin" pitchFamily="34" charset="0"/>
            </a:endParaRPr>
          </a:p>
        </p:txBody>
      </p:sp>
      <p:pic>
        <p:nvPicPr>
          <p:cNvPr id="17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9288000"/>
            <a:ext cx="15446719" cy="317572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430112" y="7148528"/>
            <a:ext cx="7429552" cy="142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Taster’s comments: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Appearance: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Crystal clear, with a shine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Flavor: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Elegant notes complemented by distinct scents of flowers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Taste: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Intense, rich palette, well balanced yet complex and deep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Aftertaste: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Lasting and pleasant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11579252" y="4362446"/>
            <a:ext cx="3078130" cy="12144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112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th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U.S.</a:t>
            </a:r>
          </a:p>
          <a:p>
            <a:pPr marL="0" marR="0" lvl="0" indent="0" algn="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Open Polo</a:t>
            </a:r>
          </a:p>
          <a:p>
            <a:pPr marL="0" marR="0" lvl="0" indent="0" algn="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Championship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11507814" y="4005256"/>
            <a:ext cx="3078130" cy="4286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498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Light"/>
              </a:rPr>
              <a:t>2016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B4985A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49304" y="3076562"/>
            <a:ext cx="6357982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Malt spirit produced from all-natural ingredients, without artificial additives</a:t>
            </a: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Unique 30-day «resting» period</a:t>
            </a: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Quality control at every stage of production </a:t>
            </a: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Artesian water from 300 meters under the ground. Sugar syrup, natural honey, oatmeal infusion, holy thistle and a touch of vanilla make the flavor truly unique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1435056" y="7148528"/>
            <a:ext cx="7429552" cy="142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Taster’s comments: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Appearance: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Crystal clear, with a shine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Flavor: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Elegant notes complemented by distinct scents of flowers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Taste: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Intense, rich palette, well balanced yet complex and deep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Aftertaste: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Lasting and pleasant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12" name="Picture 3" descr="C:\Users\volick\YandexDisk\beluga_corp_presentation_2016\sborka_ppt\vanill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638" y="7400946"/>
            <a:ext cx="533400" cy="533400"/>
          </a:xfrm>
          <a:prstGeom prst="rect">
            <a:avLst/>
          </a:prstGeom>
          <a:noFill/>
        </p:spPr>
      </p:pic>
      <p:pic>
        <p:nvPicPr>
          <p:cNvPr id="13" name="Picture 4" descr="C:\Users\volick\YandexDisk\beluga_corp_presentation_2016\sborka_ppt\honey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92" y="7362846"/>
            <a:ext cx="546100" cy="571500"/>
          </a:xfrm>
          <a:prstGeom prst="rect">
            <a:avLst/>
          </a:prstGeom>
          <a:noFill/>
        </p:spPr>
      </p:pic>
      <p:pic>
        <p:nvPicPr>
          <p:cNvPr id="19" name="Picture 5" descr="C:\Users\volick\YandexDisk\beluga_corp_presentation_2016\sborka_ppt\grain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8435980" y="7219966"/>
            <a:ext cx="558799" cy="749300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 userDrawn="1"/>
        </p:nvSpPr>
        <p:spPr>
          <a:xfrm>
            <a:off x="7007220" y="8005784"/>
            <a:ext cx="1357322" cy="5715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rgbClr val="B4985A"/>
                </a:solidFill>
                <a:latin typeface="Avenir Next W1G Thin" pitchFamily="34" charset="0"/>
              </a:rPr>
              <a:t>VANILLA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B4985A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8364542" y="8005784"/>
            <a:ext cx="928694" cy="5000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venir Next W1G Thin" pitchFamily="34" charset="0"/>
              </a:rPr>
              <a:t>GRAIN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25" name="Заголовок 1"/>
          <p:cNvSpPr txBox="1">
            <a:spLocks/>
          </p:cNvSpPr>
          <p:nvPr userDrawn="1"/>
        </p:nvSpPr>
        <p:spPr>
          <a:xfrm>
            <a:off x="9436112" y="8005784"/>
            <a:ext cx="1143008" cy="5000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rgbClr val="B4985A"/>
                </a:solidFill>
                <a:latin typeface="Avenir Next W1G Thin" pitchFamily="34" charset="0"/>
              </a:rPr>
              <a:t>HONEY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B4985A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26" name="Заголовок 1"/>
          <p:cNvSpPr txBox="1">
            <a:spLocks/>
          </p:cNvSpPr>
          <p:nvPr userDrawn="1"/>
        </p:nvSpPr>
        <p:spPr>
          <a:xfrm>
            <a:off x="1363618" y="720000"/>
            <a:ext cx="11144328" cy="30709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BELUGA GLOBAL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STANDING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pic>
        <p:nvPicPr>
          <p:cNvPr id="27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9288000"/>
            <a:ext cx="15446719" cy="31757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 userDrawn="1"/>
        </p:nvGraphicFramePr>
        <p:xfrm>
          <a:off x="1292180" y="3719504"/>
          <a:ext cx="5429289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8293104" y="1576364"/>
            <a:ext cx="4286280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Distributed in more than 60 countries</a:t>
            </a: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venir Next W1G Thin" pitchFamily="34" charset="0"/>
            </a:endParaRP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Absolute leader of Russian super premium vodka market (69% volume share*) – Russia being world’s biggest vodka market</a:t>
            </a: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venir Next W1G Thin" pitchFamily="34" charset="0"/>
            </a:endParaRP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Beluga is #1 super and ultra-premium vodka brand in CIS, Baltic States, Vietnam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pic>
        <p:nvPicPr>
          <p:cNvPr id="16" name="Picture 2" descr="C:\Users\volick\YandexDisk\beluga_corp_presentation_2016\sborka_ppt\all_range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9673" y="5043518"/>
            <a:ext cx="4192587" cy="4319588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363618" y="719108"/>
            <a:ext cx="4714908" cy="30709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BELUGA GLOBAL</a:t>
            </a:r>
            <a:b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STANDING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8435980" y="719108"/>
            <a:ext cx="4929222" cy="10715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GEOGRAPHY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60000" y="1933554"/>
            <a:ext cx="900000" cy="1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5000">
                <a:schemeClr val="bg1">
                  <a:lumMod val="8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75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21534" y="1147736"/>
            <a:ext cx="900000" cy="1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5000">
                <a:schemeClr val="bg1">
                  <a:lumMod val="8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75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2822392" y="1147736"/>
            <a:ext cx="900000" cy="1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25000">
                <a:schemeClr val="bg1">
                  <a:lumMod val="85000"/>
                </a:schemeClr>
              </a:gs>
              <a:gs pos="75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9396000"/>
            <a:ext cx="15443200" cy="468000"/>
          </a:xfrm>
          <a:prstGeom prst="rect">
            <a:avLst/>
          </a:prstGeom>
          <a:solidFill>
            <a:srgbClr val="B4985A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9" name="Picture 2" descr="C:\Users\volick\YandexDisk\beluga_corp_presentation_2016\sborka_ppt\footer_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400" y="9505982"/>
            <a:ext cx="1357322" cy="24410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9396000"/>
            <a:ext cx="15443200" cy="46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5" name="Picture 2" descr="C:\Users\volick\YandexDisk\beluga_corp_presentation_2016\sborka_ppt\footer_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4460" y="9505982"/>
            <a:ext cx="1357201" cy="244101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1070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BREND</a:t>
            </a:r>
            <a:r>
              <a:rPr kumimoji="0" lang="en-US" sz="6500" b="0" i="0" u="none" strike="noStrike" kern="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WHELL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149304" y="2290744"/>
            <a:ext cx="5857916" cy="58579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273050" lvl="0" indent="-273050" algn="l" hangingPunct="1"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Super-premium vodka segment in the world is still very small (1,8% by volume and 6,8 by value*), however showing stable growth – USA being the major contributor to global volumes</a:t>
            </a:r>
          </a:p>
          <a:p>
            <a:pPr marL="273050" lvl="0" indent="-273050" algn="l" hangingPunct="1">
              <a:buClr>
                <a:srgbClr val="B4985A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venir Next W1G Thin" pitchFamily="34" charset="0"/>
            </a:endParaRPr>
          </a:p>
          <a:p>
            <a:pPr marL="273050" lvl="0" indent="-273050" algn="l" hangingPunct="1"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BELUGA is already # 4 brand by volume in the global segment however making up only 3,8% of it*</a:t>
            </a:r>
          </a:p>
          <a:p>
            <a:pPr marL="273050" lvl="0" indent="-273050" algn="l" hangingPunct="1">
              <a:buClr>
                <a:srgbClr val="B4985A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venir Next W1G Thin" pitchFamily="34" charset="0"/>
            </a:endParaRPr>
          </a:p>
          <a:p>
            <a:pPr marL="273050" lvl="0" indent="-273050" algn="l" hangingPunct="1"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Segment leaders are Grey Goose,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Cîroc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W1G Thin" pitchFamily="34" charset="0"/>
              </a:rPr>
              <a:t> and Belvedere (the last one demonstrating 23 times growth in the past 6 years) 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435056" y="8291536"/>
            <a:ext cx="7429552" cy="3571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BELUGA’s essence is the nobility of true values and strive for perfection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graphicFrame>
        <p:nvGraphicFramePr>
          <p:cNvPr id="20" name="Диаграмма 19"/>
          <p:cNvGraphicFramePr/>
          <p:nvPr userDrawn="1"/>
        </p:nvGraphicFramePr>
        <p:xfrm>
          <a:off x="7292972" y="1290612"/>
          <a:ext cx="7715304" cy="686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volick\YandexDisk\beluga_corp_presentation_2016\sborka_ppt\intr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6719" cy="9870149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0" y="1076298"/>
            <a:ext cx="15443200" cy="74295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WELCOME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TO THE NOBLE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WORLD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OF BELUGA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pic>
        <p:nvPicPr>
          <p:cNvPr id="17" name="Picture 3" descr="C:\Users\volick\YandexDisk\beluga_corp_presentation_2016\sborka_ppt\logotyp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058" y="7505718"/>
            <a:ext cx="1099046" cy="571504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296" y="8067698"/>
            <a:ext cx="15443200" cy="5095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Light"/>
              </a:rPr>
              <a:t>CREATED, NOT MADE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1076298"/>
            <a:ext cx="15443200" cy="74295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WHAT IS</a:t>
            </a:r>
          </a:p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THE BRAND</a:t>
            </a:r>
            <a:br>
              <a:rPr lang="en-US" sz="65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</a:br>
            <a:r>
              <a:rPr lang="en-US" sz="65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ABOUT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pic>
        <p:nvPicPr>
          <p:cNvPr id="8" name="Picture 3" descr="C:\Users\volick\YandexDisk\beluga_corp_presentation_2016\sborka_ppt\logotyp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58" y="7505718"/>
            <a:ext cx="1099046" cy="57150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296" y="8067698"/>
            <a:ext cx="15443200" cy="5095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Light"/>
              </a:rPr>
              <a:t>CREATED, NOT MADE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220874" y="3790942"/>
            <a:ext cx="3571900" cy="18000"/>
          </a:xfrm>
          <a:prstGeom prst="rect">
            <a:avLst/>
          </a:prstGeom>
          <a:gradFill flip="none" rotWithShape="1">
            <a:gsLst>
              <a:gs pos="0">
                <a:srgbClr val="B4985A"/>
              </a:gs>
              <a:gs pos="25000">
                <a:srgbClr val="EEEBC2"/>
              </a:gs>
              <a:gs pos="50000">
                <a:srgbClr val="B4985A"/>
              </a:gs>
              <a:gs pos="75000">
                <a:srgbClr val="EEEBC2"/>
              </a:gs>
              <a:gs pos="100000">
                <a:srgbClr val="B4985A"/>
              </a:gs>
            </a:gsLst>
            <a:lin ang="2700000" scaled="1"/>
            <a:tileRect/>
          </a:gra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364674" y="5755206"/>
            <a:ext cx="3571900" cy="18000"/>
          </a:xfrm>
          <a:prstGeom prst="rect">
            <a:avLst/>
          </a:prstGeom>
          <a:gradFill flip="none" rotWithShape="1">
            <a:gsLst>
              <a:gs pos="0">
                <a:srgbClr val="B4985A"/>
              </a:gs>
              <a:gs pos="25000">
                <a:srgbClr val="EEEBC2"/>
              </a:gs>
              <a:gs pos="50000">
                <a:srgbClr val="B4985A"/>
              </a:gs>
              <a:gs pos="75000">
                <a:srgbClr val="EEEBC2"/>
              </a:gs>
              <a:gs pos="100000">
                <a:srgbClr val="B4985A"/>
              </a:gs>
            </a:gsLst>
            <a:lin ang="2700000" scaled="1"/>
            <a:tileRect/>
          </a:gra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73" tIns="32173" rIns="32173" bIns="32173" numCol="1" spcCol="38100" rtlCol="0" anchor="ctr">
            <a:spAutoFit/>
          </a:bodyPr>
          <a:lstStyle/>
          <a:p>
            <a:pPr marL="0" marR="0" indent="0" algn="ctr" defTabSz="59390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lick\YandexDisk\beluga_corp_presentation_2016\sborka_ppt\b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pic>
        <p:nvPicPr>
          <p:cNvPr id="7" name="Picture 4" descr="C:\Users\volick\YandexDisk\beluga_corp_presentation_2016\sborka_ppt\pattern_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46719" cy="987014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LOREM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IPSUM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430112" y="3076562"/>
            <a:ext cx="7429552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ipsum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 sit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sed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incididunt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magna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ad minim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veniam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nostrud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ullamco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aliquip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 ea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consequat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aute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irure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reprehenderit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voluptate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esse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cillum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eu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fugiat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nulla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pariatur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Excepteur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sint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occaecat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cupidatat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non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proident,sunt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culpa qui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officia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deserunt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mollit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id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1430112" y="7148528"/>
            <a:ext cx="7429552" cy="142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Taster’s comments: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Appearance: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Crystal clear, with a shine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Flavor: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Elegant notes complemented by distinct scents of flowers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Intense, rich palette, well balanced yet complex and deep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Aftertaste: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Lasting and pleasant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12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olick\YandexDisk\beluga_corp_presentation_2016\sborka_ppt\b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pic>
        <p:nvPicPr>
          <p:cNvPr id="14" name="Picture 2" descr="C:\Users\volick\YandexDisk\beluga_corp_presentation_2016\sborka_ppt\pattern_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46719" cy="9870149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LOREM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IPSUM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1430112" y="3076562"/>
            <a:ext cx="7429552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ipsum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 sit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sed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incididunt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magna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ad minim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veniam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nostrud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ullamco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aliquip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 ea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consequat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aute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irure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reprehenderit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voluptate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esse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cillum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eu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fugiat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nulla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pariatur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Excepteur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sint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occaecat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cupidatat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non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proident,sunt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culpa qui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officia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deserunt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mollit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id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30112" y="7148528"/>
            <a:ext cx="7429552" cy="142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Taster’s comments: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Appearance: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Crystal clear, with a shine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Flavor: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Elegant notes complemented by distinct scents of flowers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Intense, rich palette, well balanced yet complex and deep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Aftertaste: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Lasting and pleasant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18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olick\YandexDisk\beluga_corp_presentation_2016\sborka_ppt\b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pic>
        <p:nvPicPr>
          <p:cNvPr id="9" name="Picture 2" descr="C:\Users\volick\YandexDisk\beluga_corp_presentation_2016\sborka_ppt\pattern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46719" cy="987014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LOREM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IPSUM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1430112" y="3076562"/>
            <a:ext cx="7429552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ipsum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 sit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sed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incididunt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magna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ad minim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veniam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nostrud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ullamco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aliquip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 ea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consequat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aute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irure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reprehenderit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voluptate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esse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cillum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eu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fugiat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nulla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pariatur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Excepteur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sint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occaecat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cupidatat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non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proident,sunt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culpa qui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officia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deserunt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mollit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id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430112" y="7148528"/>
            <a:ext cx="7429552" cy="142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Taster’s comments: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Appearance: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Crystal clear, with a shine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Flavor: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Elegant notes complemented by distinct scents of flowers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Taste: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Intense, rich palette, well balanced yet complex and deep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B4985A"/>
                </a:solidFill>
                <a:latin typeface="Arial" pitchFamily="34" charset="0"/>
                <a:cs typeface="Arial" pitchFamily="34" charset="0"/>
              </a:rPr>
              <a:t>Aftertaste: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Lasting and pleasant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19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olick\YandexDisk\beluga_corp_presentation_2016\sborka_ppt\b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pic>
        <p:nvPicPr>
          <p:cNvPr id="14" name="Picture 2" descr="C:\Users\volick\YandexDisk\beluga_corp_presentation_2016\sborka_ppt\pattern_4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15446719" cy="9870148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LOREM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IPSUM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1430112" y="3076562"/>
            <a:ext cx="5148480" cy="58579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ipsum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 sit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sed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incididunt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magna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ad minim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veniam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nostrud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ullamco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aliquip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 ea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consequat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aute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irure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 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reprehenderit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voluptate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esse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cillum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eu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fugiat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nulla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pariatur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Excepteur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sint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occaecat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cupidatat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non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proident,sunt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culpa qui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officia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deserunt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mollit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id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pic>
        <p:nvPicPr>
          <p:cNvPr id="17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olick\YandexDisk\beluga_corp_presentation_2016\sborka_ppt\b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LOREM</a:t>
            </a:r>
            <a:b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IPSUM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30112" y="3076562"/>
            <a:ext cx="5148480" cy="58579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Lorem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ipsum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 sit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sed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incididunt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magna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ad minim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veniam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quis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nostrud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ullamco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nisi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ut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aliquip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ex ea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consequat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Duis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aute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irure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dolor 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reprehenderit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voluptate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velit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esse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cillum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dolore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eu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fugiat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nulla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pariatur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Excepteur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sint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occaecat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cupidatat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non</a:t>
            </a: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proident,sunt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in culpa qui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officia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deserunt</a:t>
            </a:r>
            <a:endParaRPr lang="en-US" sz="20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mollit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anim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id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est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Next W1G Thin" pitchFamily="34" charset="0"/>
              </a:rPr>
              <a:t>laborum</a:t>
            </a:r>
            <a:r>
              <a:rPr lang="en-US" sz="2000" dirty="0">
                <a:solidFill>
                  <a:schemeClr val="bg1"/>
                </a:solidFill>
                <a:latin typeface="Avenir Next W1G Thin" pitchFamily="34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pic>
        <p:nvPicPr>
          <p:cNvPr id="11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olick\YandexDisk\beluga_corp_presentation_2016\sborka_ppt\b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368000" y="1080000"/>
            <a:ext cx="5281468" cy="23537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BELUGA GLOBAL</a:t>
            </a:r>
            <a:b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</a:b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STANDING: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pic>
        <p:nvPicPr>
          <p:cNvPr id="10" name="Picture 2" descr="C:\Users\volick\YandexDisk\beluga_corp_presentation_2016\sborka_ppt\foot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8659"/>
            <a:ext cx="15446719" cy="317573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8440924" y="1076298"/>
            <a:ext cx="5281468" cy="928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GEOGRAPHY: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graphicFrame>
        <p:nvGraphicFramePr>
          <p:cNvPr id="12" name="Диаграмма 11"/>
          <p:cNvGraphicFramePr/>
          <p:nvPr userDrawn="1"/>
        </p:nvGraphicFramePr>
        <p:xfrm>
          <a:off x="1292180" y="3719504"/>
          <a:ext cx="5429289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8293104" y="2004992"/>
            <a:ext cx="4286280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venir Next W1G Thin" pitchFamily="34" charset="0"/>
              </a:rPr>
              <a:t>Distributed in more than 60 countries</a:t>
            </a: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venir Next W1G Thin" pitchFamily="34" charset="0"/>
              </a:rPr>
              <a:t>Absolute leader of Russian super premium vodka market (69% volume share*) – Russia being world’s biggest vodka market</a:t>
            </a: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273050" lvl="0" indent="-273050" algn="l" hangingPunct="1">
              <a:lnSpc>
                <a:spcPct val="150000"/>
              </a:lnSpc>
              <a:buClr>
                <a:srgbClr val="B4985A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venir Next W1G Thin" pitchFamily="34" charset="0"/>
              </a:rPr>
              <a:t>Beluga is #1 super and ultra-premium vodka brand in CIS, Baltic States, Vietnam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pic>
        <p:nvPicPr>
          <p:cNvPr id="20" name="Picture 2" descr="C:\Users\volick\YandexDisk\beluga_corp_presentation_2016\sborka_ppt\all_ranges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9673" y="5548312"/>
            <a:ext cx="4192587" cy="43195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olick\YandexDisk\beluga_corp_presentation_2016\sborka_ppt\bg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363618" y="7200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516018" y="8724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668418" y="1024800"/>
            <a:ext cx="7221534" cy="2286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50" r:id="rId4"/>
    <p:sldLayoutId id="2147483651" r:id="rId5"/>
    <p:sldLayoutId id="2147483659" r:id="rId6"/>
    <p:sldLayoutId id="2147483664" r:id="rId7"/>
    <p:sldLayoutId id="2147483665" r:id="rId8"/>
    <p:sldLayoutId id="2147483653" r:id="rId9"/>
  </p:sldLayoutIdLst>
  <p:transition spd="med"/>
  <p:txStyles>
    <p:titleStyle>
      <a:lvl1pPr marL="0" marR="0" indent="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3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7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70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34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7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61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24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88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51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56" r:id="rId3"/>
    <p:sldLayoutId id="2147483657" r:id="rId4"/>
    <p:sldLayoutId id="2147483658" r:id="rId5"/>
    <p:sldLayoutId id="2147483663" r:id="rId6"/>
    <p:sldLayoutId id="2147483662" r:id="rId7"/>
  </p:sldLayoutIdLst>
  <p:transition spd="med"/>
  <p:txStyles>
    <p:titleStyle>
      <a:lvl1pPr marL="0" marR="0" indent="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3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7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70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34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7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61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24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884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519615" marR="0" indent="-439615" algn="l" defTabSz="59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9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pic>
        <p:nvPicPr>
          <p:cNvPr id="2" name="Picture 2" descr="C:\Users\volick\YandexDisk\beluga_corp_presentation_2016\sborka_ppt\int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46719" cy="987014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2768" y="2688974"/>
            <a:ext cx="15443200" cy="74295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 SIGNATURE</a:t>
            </a:r>
            <a:r>
              <a:rPr kumimoji="0" lang="ru-RU" sz="5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201</a:t>
            </a: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9</a:t>
            </a:r>
            <a:r>
              <a:rPr kumimoji="0" lang="ru-RU" sz="5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  <a:endParaRPr kumimoji="0" lang="en-US" sz="56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GLOBAL FINAL</a:t>
            </a:r>
          </a:p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RECIPES</a:t>
            </a:r>
          </a:p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#</a:t>
            </a:r>
            <a:r>
              <a:rPr kumimoji="0" lang="en-US" sz="5600" b="0" i="0" u="none" strike="noStrike" kern="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belugasignature</a:t>
            </a:r>
            <a:r>
              <a:rPr kumimoji="0" lang="ru-RU" sz="5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201</a:t>
            </a: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9</a:t>
            </a:r>
            <a:r>
              <a:rPr kumimoji="0" lang="en-US" sz="5600" b="0" i="0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</a:p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baseline="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5600" baseline="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5600" baseline="0" dirty="0" smtClean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marL="0" marR="0" lvl="0" indent="0" algn="ctr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@</a:t>
            </a:r>
            <a:r>
              <a:rPr kumimoji="0" lang="en-US" sz="5600" b="0" i="0" u="none" strike="noStrike" kern="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vodkabeluga</a:t>
            </a:r>
            <a:endParaRPr kumimoji="0" lang="ru-RU" sz="56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28" y="-106610"/>
            <a:ext cx="4193296" cy="29789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6864" y="-216024"/>
            <a:ext cx="10462438" cy="1549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lvl="0" algn="l" hangingPunct="1">
              <a:defRPr/>
            </a:pPr>
            <a:r>
              <a:rPr lang="en-US" sz="65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Sebastian Bauer</a:t>
            </a:r>
            <a:endParaRPr lang="ru-RU" sz="65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3727" y="3853830"/>
            <a:ext cx="7257913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lvl="0" algn="l"/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 - Beluga Noble vodka (120 ml)</a:t>
            </a:r>
            <a:endParaRPr lang="ru-RU" sz="3600" dirty="0" smtClean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/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 - Cola-Lime-Cordial (60 ml)</a:t>
            </a:r>
            <a:endParaRPr lang="ru-RU" sz="3600" dirty="0" smtClean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/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 - Fresh Lemon juice (10 ml)</a:t>
            </a:r>
            <a:endParaRPr lang="ru-RU" sz="3600" dirty="0" smtClean="0">
              <a:solidFill>
                <a:schemeClr val="bg1"/>
              </a:solidFill>
              <a:latin typeface="Avenir Next W1G Thin" pitchFamily="34" charset="0"/>
            </a:endParaRPr>
          </a:p>
          <a:p>
            <a:pPr algn="l"/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 - Beluga Hunting (4 dashes)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</p:txBody>
      </p:sp>
      <p:pic>
        <p:nvPicPr>
          <p:cNvPr id="3" name="Picture 2" descr="C:\Users\volick\YandexDisk\beluga_corp_presentation_2016\sborka_ppt\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6824" y="2200548"/>
            <a:ext cx="6711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The </a:t>
            </a:r>
            <a:r>
              <a:rPr lang="en-US" sz="48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 Way of Life</a:t>
            </a:r>
            <a:endParaRPr lang="ru-RU" sz="48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algn="l"/>
            <a:endParaRPr lang="ru-RU" sz="48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6864" y="930197"/>
            <a:ext cx="7561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hangingPunct="1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The </a:t>
            </a:r>
            <a:r>
              <a:rPr lang="en-US" sz="32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Gelbes</a:t>
            </a: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 </a:t>
            </a:r>
            <a:r>
              <a:rPr lang="en-US" sz="32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Haus</a:t>
            </a: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, Nuremberg, Germany</a:t>
            </a:r>
            <a:endParaRPr lang="ru-RU" sz="32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03" y="25494"/>
            <a:ext cx="4193296" cy="29789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21600" y="7692460"/>
            <a:ext cx="7721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belugasignature</a:t>
            </a:r>
            <a:r>
              <a:rPr lang="ru-RU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201</a:t>
            </a:r>
            <a:r>
              <a:rPr lang="en-US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9 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@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vodkabeluga</a:t>
            </a:r>
            <a:endParaRPr lang="ru-RU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62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4777"/>
            <a:ext cx="15443200" cy="9913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6864" y="325438"/>
            <a:ext cx="10462438" cy="1549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Lucia Montanelli</a:t>
            </a:r>
          </a:p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3727" y="3853830"/>
            <a:ext cx="7429552" cy="5434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Beluga Allure vodka (30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Afternoon Tea Liquor (15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Grass </a:t>
            </a:r>
            <a:r>
              <a:rPr lang="en-US" sz="3600" dirty="0" err="1" smtClean="0">
                <a:solidFill>
                  <a:schemeClr val="bg1"/>
                </a:solidFill>
                <a:latin typeface="Avenir Next W1G Thin" pitchFamily="34" charset="0"/>
              </a:rPr>
              <a:t>Tinture</a:t>
            </a: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 (5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Fake Apricot Vinegar (2 B/S)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algn="l"/>
            <a:endParaRPr lang="ru-RU" sz="3600" dirty="0">
              <a:solidFill>
                <a:schemeClr val="bg1"/>
              </a:solidFill>
              <a:latin typeface="Avenir Next W1G Thin" pitchFamily="34" charset="0"/>
            </a:endParaRPr>
          </a:p>
        </p:txBody>
      </p:sp>
      <p:pic>
        <p:nvPicPr>
          <p:cNvPr id="3" name="Picture 2" descr="C:\Users\volick\YandexDisk\beluga_corp_presentation_2016\sborka_ppt\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6824" y="220054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 Dreamers Awake</a:t>
            </a:r>
            <a:r>
              <a:rPr lang="ru-RU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6864" y="930197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hangingPunct="1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The Bar at the Dorchester, London, UK</a:t>
            </a:r>
            <a:endParaRPr lang="ru-RU" sz="60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03" y="25494"/>
            <a:ext cx="4193296" cy="29789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21600" y="7692460"/>
            <a:ext cx="7721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belugasignature</a:t>
            </a:r>
            <a:r>
              <a:rPr lang="ru-RU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201</a:t>
            </a:r>
            <a:r>
              <a:rPr lang="en-US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9 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@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vodkabeluga</a:t>
            </a:r>
            <a:endParaRPr lang="ru-RU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31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6864" y="325438"/>
            <a:ext cx="10462438" cy="1549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Maxim </a:t>
            </a:r>
            <a:r>
              <a:rPr lang="en-US" sz="65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Gladyshkevich</a:t>
            </a:r>
            <a:endParaRPr kumimoji="0" lang="en-US" sz="65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3727" y="3853830"/>
            <a:ext cx="10498273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342900" lvl="0" indent="-342900" algn="l" hangingPunct="1">
              <a:buFontTx/>
              <a:buChar char="-"/>
              <a:defRPr/>
            </a:pPr>
            <a:r>
              <a:rPr lang="en-US" sz="3600" noProof="0" dirty="0" smtClean="0">
                <a:solidFill>
                  <a:schemeClr val="bg1"/>
                </a:solidFill>
                <a:latin typeface="Avenir Next W1G Thin" pitchFamily="34" charset="0"/>
              </a:rPr>
              <a:t>Beluga </a:t>
            </a: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Gold Line vodka (50 ml) 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342900" lvl="0" indent="-342900" algn="l" hangingPunct="1"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Tomato/coconut Cordial (30 ml)</a:t>
            </a:r>
          </a:p>
          <a:p>
            <a:pPr marL="342900" lvl="0" indent="-342900" algn="l" hangingPunct="1"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Dry Vermouth infused with fresh eggplant (20 ml)</a:t>
            </a:r>
          </a:p>
          <a:p>
            <a:pPr marL="342900" lvl="0" indent="-342900" algn="l" hangingPunct="1">
              <a:buFontTx/>
              <a:buChar char="-"/>
              <a:defRPr/>
            </a:pPr>
            <a:r>
              <a:rPr lang="en-US" sz="3600" noProof="0" dirty="0" smtClean="0">
                <a:solidFill>
                  <a:schemeClr val="bg1"/>
                </a:solidFill>
                <a:latin typeface="Avenir Next W1G Thin" pitchFamily="34" charset="0"/>
              </a:rPr>
              <a:t>Vanilla Liquor (5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</p:txBody>
      </p:sp>
      <p:pic>
        <p:nvPicPr>
          <p:cNvPr id="3" name="Picture 2" descr="C:\Users\volick\YandexDisk\beluga_corp_presentation_2016\sborka_ppt\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6824" y="2200548"/>
            <a:ext cx="6711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Essence of Beluga </a:t>
            </a:r>
            <a:r>
              <a:rPr lang="ru-RU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6864" y="930197"/>
            <a:ext cx="770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hangingPunct="1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Friends Cocktail Bar, Novosibirsk, Russia</a:t>
            </a:r>
            <a:endParaRPr lang="ru-RU" sz="60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03" y="25494"/>
            <a:ext cx="4193296" cy="29789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21600" y="7692460"/>
            <a:ext cx="7721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belugasignature</a:t>
            </a:r>
            <a:r>
              <a:rPr lang="ru-RU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201</a:t>
            </a:r>
            <a:r>
              <a:rPr lang="en-US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9 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@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vodkabeluga</a:t>
            </a:r>
            <a:endParaRPr lang="ru-RU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6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6864" y="325438"/>
            <a:ext cx="10462438" cy="1549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lvl="0" algn="l" hangingPunct="1">
              <a:defRPr/>
            </a:pPr>
            <a:r>
              <a:rPr lang="en-US" sz="65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Mattia</a:t>
            </a:r>
            <a:r>
              <a:rPr lang="en-US" sz="65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 Cilia</a:t>
            </a:r>
            <a:endParaRPr kumimoji="0" lang="en-US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6824" y="3493790"/>
            <a:ext cx="7429552" cy="5544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Beluga Noble vodka (50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Andy Warhol`s Cordial* (50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venir Next W1G Thin" pitchFamily="34" charset="0"/>
            </a:endParaRPr>
          </a:p>
        </p:txBody>
      </p:sp>
      <p:pic>
        <p:nvPicPr>
          <p:cNvPr id="3" name="Picture 2" descr="C:\Users\volick\YandexDisk\beluga_corp_presentation_2016\sborka_ppt\foo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96864" y="930197"/>
            <a:ext cx="6471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hangingPunct="1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Piper - </a:t>
            </a:r>
            <a:r>
              <a:rPr lang="en-US" sz="32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T</a:t>
            </a: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orre Di Mezzo, Sicily, Italy</a:t>
            </a:r>
            <a:endParaRPr lang="ru-RU" sz="32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441680" y="3493790"/>
            <a:ext cx="7429552" cy="56886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endParaRPr lang="ru-RU" sz="2600" dirty="0">
              <a:solidFill>
                <a:srgbClr val="FFFFFF"/>
              </a:solidFill>
              <a:latin typeface="Avenir Next W1G Thin" pitchFamily="34" charset="0"/>
            </a:endParaRPr>
          </a:p>
        </p:txBody>
      </p:sp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1EC07024-6463-1F43-8FA4-874758FAC2C5}"/>
              </a:ext>
            </a:extLst>
          </p:cNvPr>
          <p:cNvSpPr/>
          <p:nvPr/>
        </p:nvSpPr>
        <p:spPr>
          <a:xfrm>
            <a:off x="736824" y="2200548"/>
            <a:ext cx="6711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 Self-Portrait</a:t>
            </a:r>
            <a:endParaRPr lang="ru-RU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03" y="25494"/>
            <a:ext cx="4193296" cy="29789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21600" y="7716128"/>
            <a:ext cx="7721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belugasignature</a:t>
            </a:r>
            <a:r>
              <a:rPr lang="ru-RU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201</a:t>
            </a:r>
            <a:r>
              <a:rPr lang="en-US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9 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@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vodkabeluga</a:t>
            </a:r>
            <a:endParaRPr lang="ru-RU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10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052"/>
            <a:ext cx="15443200" cy="9913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6864" y="325438"/>
            <a:ext cx="10462438" cy="1549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lvl="0" algn="l" hangingPunct="1">
              <a:defRPr/>
            </a:pPr>
            <a:r>
              <a:rPr lang="en-US" sz="65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Yann </a:t>
            </a:r>
            <a:r>
              <a:rPr lang="en-US" sz="65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Lautredou</a:t>
            </a:r>
            <a:endParaRPr kumimoji="0" lang="en-US" sz="65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6823" y="3493790"/>
            <a:ext cx="10822479" cy="5544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Beluga Transatlantic vodka (4 cl)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Herbal Infusion (Ivan Chai + </a:t>
            </a:r>
            <a:r>
              <a:rPr lang="en-US" sz="3600" dirty="0" err="1" smtClean="0">
                <a:solidFill>
                  <a:schemeClr val="bg1"/>
                </a:solidFill>
                <a:latin typeface="Avenir Next W1G Thin" pitchFamily="34" charset="0"/>
              </a:rPr>
              <a:t>Hypericum</a:t>
            </a: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) (2 cl)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French Vermouth, micro infused with Mint (1,5 cl)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342900" lvl="0" indent="-342900" algn="l" hangingPunct="1">
              <a:lnSpc>
                <a:spcPct val="50000"/>
              </a:lnSpc>
              <a:buFontTx/>
              <a:buChar char="-"/>
              <a:defRPr/>
            </a:pP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lvl="0" algn="l" hangingPunct="1">
              <a:lnSpc>
                <a:spcPct val="150000"/>
              </a:lnSpc>
              <a:defRPr/>
            </a:pPr>
            <a:r>
              <a:rPr lang="en-US" sz="3600" noProof="0" dirty="0" smtClean="0">
                <a:solidFill>
                  <a:schemeClr val="bg1"/>
                </a:solidFill>
                <a:latin typeface="Avenir Next W1G Thin" pitchFamily="34" charset="0"/>
              </a:rPr>
              <a:t>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W1G Thin" pitchFamily="34" charset="0"/>
              <a:sym typeface="Helvetica Light"/>
            </a:endParaRPr>
          </a:p>
        </p:txBody>
      </p:sp>
      <p:pic>
        <p:nvPicPr>
          <p:cNvPr id="3" name="Picture 2" descr="C:\Users\volick\YandexDisk\beluga_corp_presentation_2016\sborka_ppt\foo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96864" y="930197"/>
            <a:ext cx="5057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hangingPunct="1">
              <a:defRPr/>
            </a:pPr>
            <a:r>
              <a:rPr lang="en-US" sz="32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Tsuba</a:t>
            </a: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 Hotel, Paris, France</a:t>
            </a:r>
            <a:endParaRPr lang="ru-RU" sz="60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441680" y="3493790"/>
            <a:ext cx="7429552" cy="56886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endParaRPr lang="ru-RU" sz="2600" dirty="0">
              <a:solidFill>
                <a:srgbClr val="FFFFFF"/>
              </a:solidFill>
              <a:latin typeface="Avenir Next W1G Thin" pitchFamily="34" charset="0"/>
            </a:endParaRPr>
          </a:p>
        </p:txBody>
      </p:sp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1EC07024-6463-1F43-8FA4-874758FAC2C5}"/>
              </a:ext>
            </a:extLst>
          </p:cNvPr>
          <p:cNvSpPr/>
          <p:nvPr/>
        </p:nvSpPr>
        <p:spPr>
          <a:xfrm>
            <a:off x="736824" y="2200548"/>
            <a:ext cx="6711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 Burning Giraffe</a:t>
            </a:r>
            <a:endParaRPr lang="ru-RU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03" y="25494"/>
            <a:ext cx="4193296" cy="29789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21600" y="7692460"/>
            <a:ext cx="7721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belugasignature</a:t>
            </a:r>
            <a:r>
              <a:rPr lang="ru-RU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201</a:t>
            </a:r>
            <a:r>
              <a:rPr lang="en-US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9 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@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vodkabeluga</a:t>
            </a:r>
            <a:endParaRPr lang="ru-RU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52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4777"/>
            <a:ext cx="15443200" cy="9913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6864" y="325438"/>
            <a:ext cx="10462438" cy="1549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Dazfer</a:t>
            </a:r>
            <a:r>
              <a:rPr lang="en-US" sz="65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 </a:t>
            </a:r>
            <a:r>
              <a:rPr lang="en-US" sz="65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Subero</a:t>
            </a:r>
            <a:endParaRPr kumimoji="0" lang="en-US" sz="65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  <a:p>
            <a:pPr marL="0" marR="0" lvl="0" indent="0" algn="l" defTabSz="593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venir Next W1G Ultra Light" pitchFamily="34" charset="0"/>
                <a:sym typeface="Helvetica Light"/>
              </a:rPr>
              <a:t> </a:t>
            </a:r>
            <a:endParaRPr kumimoji="0" lang="ru-RU" sz="65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Avenir Next W1G Ultra Light" pitchFamily="34" charset="0"/>
              <a:sym typeface="Helvetica Ligh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3727" y="3853830"/>
            <a:ext cx="7429552" cy="5434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Beluga Noble vodka (4 cl)</a:t>
            </a: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Potion Paint (3 cl)</a:t>
            </a: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Button Liquid (2 cl)</a:t>
            </a: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Cloth Flower (2 cl)</a:t>
            </a: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Gold Suit Powder (1 dash)</a:t>
            </a:r>
            <a:r>
              <a:rPr lang="en-US" sz="3600" dirty="0">
                <a:solidFill>
                  <a:schemeClr val="bg1"/>
                </a:solidFill>
                <a:latin typeface="Avenir Next W1G Thin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venir Next W1G Thin" pitchFamily="34" charset="0"/>
              </a:rPr>
            </a:br>
            <a:endParaRPr lang="ru-RU" sz="3600" dirty="0">
              <a:solidFill>
                <a:schemeClr val="bg1"/>
              </a:solidFill>
              <a:latin typeface="Avenir Next W1G Thin" pitchFamily="34" charset="0"/>
            </a:endParaRPr>
          </a:p>
        </p:txBody>
      </p:sp>
      <p:pic>
        <p:nvPicPr>
          <p:cNvPr id="3" name="Picture 2" descr="C:\Users\volick\YandexDisk\beluga_corp_presentation_2016\sborka_ppt\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6824" y="2200548"/>
            <a:ext cx="6711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Beluga`s Red Snipper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6864" y="930197"/>
            <a:ext cx="4806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hangingPunct="1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The </a:t>
            </a: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Fresh, Madrid, Spain</a:t>
            </a:r>
            <a:endParaRPr lang="ru-RU" sz="32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03" y="25494"/>
            <a:ext cx="4193296" cy="29789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21600" y="7692460"/>
            <a:ext cx="7721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belugasignature</a:t>
            </a:r>
            <a:r>
              <a:rPr lang="ru-RU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201</a:t>
            </a:r>
            <a:r>
              <a:rPr lang="en-US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9 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@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vodkabeluga</a:t>
            </a:r>
            <a:endParaRPr lang="ru-RU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86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ick\YandexDisk\beluga_corp_presentation_2016\sborka_ppt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43200" cy="99133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96864" y="-216024"/>
            <a:ext cx="10462438" cy="1549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73" tIns="32173" rIns="32173" bIns="32173" anchor="ctr">
            <a:noAutofit/>
          </a:bodyPr>
          <a:lstStyle/>
          <a:p>
            <a:pPr lvl="0" algn="l" hangingPunct="1">
              <a:defRPr/>
            </a:pPr>
            <a:r>
              <a:rPr lang="en-US" sz="65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Sanchayan</a:t>
            </a:r>
            <a:r>
              <a:rPr lang="en-US" sz="65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 Jana</a:t>
            </a:r>
            <a:endParaRPr lang="ru-RU" sz="65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3727" y="3421782"/>
            <a:ext cx="8554057" cy="4286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73" tIns="32173" rIns="32173" bIns="32173" anchor="t">
            <a:noAutofit/>
          </a:bodyPr>
          <a:lstStyle/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Beluga Gold Line vodka (40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Mix Berry Cordial (10 ml)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Wild Honey &amp; Jasmine Syrup (125 ml)</a:t>
            </a: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Persimmon Liquor (10 ml)</a:t>
            </a: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Lime Juice (125 ml)</a:t>
            </a:r>
          </a:p>
          <a:p>
            <a:pPr marL="342900" lvl="0" indent="-342900" algn="l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dirty="0" smtClean="0">
                <a:solidFill>
                  <a:schemeClr val="bg1"/>
                </a:solidFill>
                <a:latin typeface="Avenir Next W1G Thin" pitchFamily="34" charset="0"/>
              </a:rPr>
              <a:t>Top Up - Prosecco</a:t>
            </a:r>
            <a:endParaRPr lang="en-US" sz="3600" dirty="0">
              <a:solidFill>
                <a:schemeClr val="bg1"/>
              </a:solidFill>
              <a:latin typeface="Avenir Next W1G Thin" pitchFamily="34" charset="0"/>
            </a:endParaRPr>
          </a:p>
        </p:txBody>
      </p:sp>
      <p:pic>
        <p:nvPicPr>
          <p:cNvPr id="3" name="Picture 2" descr="C:\Users\volick\YandexDisk\beluga_corp_presentation_2016\sborka_ppt\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8000"/>
            <a:ext cx="15446719" cy="3175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6824" y="2200548"/>
            <a:ext cx="6711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err="1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Belugats</a:t>
            </a:r>
            <a:r>
              <a:rPr lang="en-US" sz="48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-Bee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6864" y="930197"/>
            <a:ext cx="5261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hangingPunct="1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ITC Maratha, Mumbai, India</a:t>
            </a:r>
            <a:endParaRPr lang="ru-RU" sz="32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03" y="25494"/>
            <a:ext cx="4193296" cy="29789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21600" y="7692460"/>
            <a:ext cx="7721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belugasignature</a:t>
            </a:r>
            <a:r>
              <a:rPr lang="ru-RU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201</a:t>
            </a:r>
            <a:r>
              <a:rPr lang="en-US" sz="3600" dirty="0" smtClean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9 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#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belugavodka</a:t>
            </a:r>
            <a:endParaRPr lang="en-US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  <a:p>
            <a:pPr lvl="0" algn="r" hangingPunct="1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@</a:t>
            </a:r>
            <a:r>
              <a:rPr lang="en-US" sz="3600" dirty="0" err="1">
                <a:gradFill flip="none" rotWithShape="1">
                  <a:gsLst>
                    <a:gs pos="0">
                      <a:srgbClr val="B4985A"/>
                    </a:gs>
                    <a:gs pos="50000">
                      <a:srgbClr val="EEEBC2"/>
                    </a:gs>
                    <a:gs pos="100000">
                      <a:srgbClr val="B4985A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venir Next W1G Ultra Light" pitchFamily="34" charset="0"/>
              </a:rPr>
              <a:t>vodkabeluga</a:t>
            </a:r>
            <a:endParaRPr lang="ru-RU" sz="3600" dirty="0">
              <a:gradFill flip="none" rotWithShape="1">
                <a:gsLst>
                  <a:gs pos="0">
                    <a:srgbClr val="B4985A"/>
                  </a:gs>
                  <a:gs pos="50000">
                    <a:srgbClr val="EEEBC2"/>
                  </a:gs>
                  <a:gs pos="100000">
                    <a:srgbClr val="B4985A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venir Next W1G Ultr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57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 edition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2173" tIns="32173" rIns="32173" bIns="32173" numCol="1" spcCol="38100" rtlCol="0" anchor="ctr">
        <a:spAutoFit/>
      </a:bodyPr>
      <a:lstStyle>
        <a:defPPr marL="0" marR="0" indent="0" algn="ctr" defTabSz="5939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3175">
          <a:miter lim="400000"/>
        </a:ln>
        <a:extLst>
          <a:ext uri="{C572A759-6A51-4108-AA02-DFA0A04FC94B}">
            <ma14:wrappingTextBoxFlag xmlns:ma14="http://schemas.microsoft.com/office/mac/drawingml/2011/main" xmlns="" xmlns:p="http://schemas.openxmlformats.org/presentationml/2006/main" xmlns:r="http://schemas.openxmlformats.org/officeDocument/2006/relationships" val="1"/>
          </a:ext>
        </a:extLst>
      </a:spPr>
      <a:bodyPr lIns="32173" tIns="32173" rIns="32173" bIns="32173" anchor="t">
        <a:noAutofit/>
      </a:bodyPr>
      <a:lstStyle>
        <a:defPPr marL="0" marR="0" indent="0" algn="l" defTabSz="593901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500" b="0" i="0" u="none" strike="noStrike" kern="0" cap="none" spc="0" normalizeH="0" baseline="0" noProof="0" dirty="0" smtClean="0">
            <a:ln>
              <a:noFill/>
            </a:ln>
            <a:gradFill flip="none" rotWithShape="1">
              <a:gsLst>
                <a:gs pos="0">
                  <a:srgbClr val="B4985A"/>
                </a:gs>
                <a:gs pos="50000">
                  <a:srgbClr val="EEEBC2"/>
                </a:gs>
                <a:gs pos="100000">
                  <a:srgbClr val="B4985A"/>
                </a:gs>
              </a:gsLst>
              <a:path path="rect">
                <a:fillToRect l="100000" t="100000"/>
              </a:path>
              <a:tileRect r="-100000" b="-100000"/>
            </a:gradFill>
            <a:effectLst/>
            <a:uLnTx/>
            <a:uFillTx/>
            <a:latin typeface="Avenir Next W1G Ultra Light" pitchFamily="34" charset="0"/>
            <a:sym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edition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2173" tIns="32173" rIns="32173" bIns="32173" numCol="1" spcCol="38100" rtlCol="0" anchor="ctr">
        <a:spAutoFit/>
      </a:bodyPr>
      <a:lstStyle>
        <a:defPPr marL="0" marR="0" indent="0" algn="ctr" defTabSz="5939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2173" tIns="32173" rIns="32173" bIns="32173" numCol="1" spcCol="38100" rtlCol="0" anchor="ctr">
        <a:spAutoFit/>
      </a:bodyPr>
      <a:lstStyle>
        <a:defPPr marL="0" marR="0" indent="0" algn="ctr" defTabSz="5939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2173" tIns="32173" rIns="32173" bIns="32173" numCol="1" spcCol="38100" rtlCol="0" anchor="ctr">
        <a:spAutoFit/>
      </a:bodyPr>
      <a:lstStyle>
        <a:defPPr marL="0" marR="0" indent="0" algn="ctr" defTabSz="5939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2173" tIns="32173" rIns="32173" bIns="32173" numCol="1" spcCol="38100" rtlCol="0" anchor="ctr">
        <a:spAutoFit/>
      </a:bodyPr>
      <a:lstStyle>
        <a:defPPr marL="0" marR="0" indent="0" algn="ctr" defTabSz="5939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373</Words>
  <Application>Microsoft Office PowerPoint</Application>
  <PresentationFormat>Произвольный</PresentationFormat>
  <Paragraphs>87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Avenir Next W1G Thin</vt:lpstr>
      <vt:lpstr>Avenir Next W1G Ultra Light</vt:lpstr>
      <vt:lpstr>Calibri</vt:lpstr>
      <vt:lpstr>Helvetica Light</vt:lpstr>
      <vt:lpstr>Helvetica Neue</vt:lpstr>
      <vt:lpstr>Black edition</vt:lpstr>
      <vt:lpstr>White edition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Beluga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Beluga Group Teamplate Presentation</dc:title>
  <dc:creator>Beluga Group</dc:creator>
  <cp:keywords>Beluga</cp:keywords>
  <cp:lastModifiedBy>Александр Антоненко</cp:lastModifiedBy>
  <cp:revision>70</cp:revision>
  <dcterms:modified xsi:type="dcterms:W3CDTF">2019-09-12T19:33:07Z</dcterms:modified>
</cp:coreProperties>
</file>